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8" r:id="rId4"/>
  </p:sldMasterIdLst>
  <p:sldIdLst>
    <p:sldId id="276" r:id="rId5"/>
    <p:sldId id="277" r:id="rId6"/>
    <p:sldId id="278" r:id="rId7"/>
    <p:sldId id="285" r:id="rId8"/>
    <p:sldId id="286" r:id="rId9"/>
    <p:sldId id="287" r:id="rId10"/>
    <p:sldId id="291" r:id="rId11"/>
    <p:sldId id="288" r:id="rId12"/>
    <p:sldId id="290" r:id="rId13"/>
    <p:sldId id="282" r:id="rId14"/>
    <p:sldId id="281" r:id="rId15"/>
    <p:sldId id="280" r:id="rId16"/>
    <p:sldId id="283" r:id="rId17"/>
    <p:sldId id="284" r:id="rId18"/>
    <p:sldId id="279" r:id="rId19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Verdana" panose="020B060403050404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F1AE"/>
    <a:srgbClr val="374FFE"/>
    <a:srgbClr val="3844C6"/>
    <a:srgbClr val="374EFD"/>
    <a:srgbClr val="5455FC"/>
    <a:srgbClr val="ECECEC"/>
    <a:srgbClr val="EBECEC"/>
    <a:srgbClr val="4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8EB070-AABD-4B84-8D92-F85D2939E09A}" v="42" dt="2022-09-09T13:51:09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4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tiff"/><Relationship Id="rId7" Type="http://schemas.openxmlformats.org/officeDocument/2006/relationships/image" Target="../media/image3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tiff"/><Relationship Id="rId7" Type="http://schemas.openxmlformats.org/officeDocument/2006/relationships/image" Target="../media/image3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tiff"/><Relationship Id="rId7" Type="http://schemas.openxmlformats.org/officeDocument/2006/relationships/image" Target="../media/image3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321EF9-7BAE-ED41-9F71-FDECFF5FE1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2026B94-4E00-874B-B81F-504086B098CF}"/>
              </a:ext>
            </a:extLst>
          </p:cNvPr>
          <p:cNvSpPr/>
          <p:nvPr userDrawn="1"/>
        </p:nvSpPr>
        <p:spPr>
          <a:xfrm>
            <a:off x="235974" y="216310"/>
            <a:ext cx="11729884" cy="5801033"/>
          </a:xfrm>
          <a:prstGeom prst="roundRect">
            <a:avLst>
              <a:gd name="adj" fmla="val 28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G" dirty="0"/>
              <a:t>v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5FCA31-506E-9944-8017-9FF930A09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4967"/>
          <a:stretch/>
        </p:blipFill>
        <p:spPr>
          <a:xfrm>
            <a:off x="469638" y="5702145"/>
            <a:ext cx="4656508" cy="1155855"/>
          </a:xfrm>
          <a:prstGeom prst="rect">
            <a:avLst/>
          </a:prstGeo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48A0059-A3F0-D740-8144-61C5E45B51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4138" y="3035656"/>
            <a:ext cx="9483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4000" b="1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BG" dirty="0"/>
            </a:lvl5pPr>
          </a:lstStyle>
          <a:p>
            <a:pPr marL="228600" lvl="0" indent="-228600" defTabSz="457200"/>
            <a:r>
              <a:rPr lang="bg-BG" dirty="0"/>
              <a:t>Напиши заглавие на презентацията</a:t>
            </a:r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0C1310F-99F4-394C-96C8-64B00AAE42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4138" y="4341762"/>
            <a:ext cx="9483725" cy="41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kern="1200" spc="120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Напиши подзаглавие на презентацията</a:t>
            </a:r>
            <a:endParaRPr lang="en-GB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38E0AB59-FFC6-794B-9C07-BA699BD875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189344" y="1823307"/>
            <a:ext cx="315436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BG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defTabSz="457200"/>
            <a:r>
              <a:rPr lang="bg-BG" dirty="0"/>
              <a:t>Име на лектор</a:t>
            </a:r>
            <a:endParaRPr lang="en-BG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633B7CD-7335-914E-982D-DFF186DE11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89396" y="2145049"/>
            <a:ext cx="3873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BG" sz="100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defTabSz="457200"/>
            <a:r>
              <a:rPr lang="bg-BG" dirty="0"/>
              <a:t>Титла/длъжност</a:t>
            </a:r>
            <a:endParaRPr lang="en-BG" dirty="0"/>
          </a:p>
        </p:txBody>
      </p:sp>
      <p:sp>
        <p:nvSpPr>
          <p:cNvPr id="38" name="Picture Placeholder 56">
            <a:extLst>
              <a:ext uri="{FF2B5EF4-FFF2-40B4-BE49-F238E27FC236}">
                <a16:creationId xmlns:a16="http://schemas.microsoft.com/office/drawing/2014/main" id="{8BA8545B-D80F-F945-81F1-94518B082C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82703" y="1344842"/>
            <a:ext cx="1488087" cy="1415441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BG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192B1B4-9052-1A40-87A1-46491152B0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887" y="621058"/>
            <a:ext cx="456400" cy="40568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96F0A32-825E-A84B-9666-6695236BC531}"/>
              </a:ext>
            </a:extLst>
          </p:cNvPr>
          <p:cNvGrpSpPr/>
          <p:nvPr userDrawn="1"/>
        </p:nvGrpSpPr>
        <p:grpSpPr>
          <a:xfrm>
            <a:off x="7114912" y="6177668"/>
            <a:ext cx="4873888" cy="490691"/>
            <a:chOff x="7114912" y="6177668"/>
            <a:chExt cx="4873888" cy="49069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BE71662-741A-7744-8844-8B2BE022E548}"/>
                </a:ext>
              </a:extLst>
            </p:cNvPr>
            <p:cNvGrpSpPr/>
            <p:nvPr userDrawn="1"/>
          </p:nvGrpSpPr>
          <p:grpSpPr>
            <a:xfrm>
              <a:off x="7114912" y="6177668"/>
              <a:ext cx="4873888" cy="490691"/>
              <a:chOff x="7114912" y="6177668"/>
              <a:chExt cx="4873888" cy="490691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9A7265B1-1B62-A447-BF90-C710965FAF4C}"/>
                  </a:ext>
                </a:extLst>
              </p:cNvPr>
              <p:cNvSpPr/>
              <p:nvPr userDrawn="1"/>
            </p:nvSpPr>
            <p:spPr>
              <a:xfrm>
                <a:off x="7295760" y="6177668"/>
                <a:ext cx="4693040" cy="4725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BE9FFC-E64E-564D-BD3B-818748DB1397}"/>
                  </a:ext>
                </a:extLst>
              </p:cNvPr>
              <p:cNvSpPr txBox="1"/>
              <p:nvPr userDrawn="1"/>
            </p:nvSpPr>
            <p:spPr>
              <a:xfrm>
                <a:off x="7565991" y="6253525"/>
                <a:ext cx="3665430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bg-BG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Следете актуалните обяви за</a:t>
                </a:r>
                <a:r>
                  <a:rPr lang="en-US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1300" b="1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.NET</a:t>
                </a:r>
                <a:endParaRPr lang="en-GB" sz="1300" b="1" dirty="0">
                  <a:solidFill>
                    <a:srgbClr val="4F4F4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3127B8-C01C-D545-B186-AD19B34F3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4912" y="6195765"/>
                <a:ext cx="472594" cy="472594"/>
              </a:xfrm>
              <a:prstGeom prst="rect">
                <a:avLst/>
              </a:prstGeom>
            </p:spPr>
          </p:pic>
        </p:grp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6CCEE18A-7A42-EC48-B67B-585A2E023E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248" y="6325973"/>
              <a:ext cx="193558" cy="172052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CBE2BD8-0E2B-AC46-AC45-980DF8A64EB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63459" y="6341684"/>
            <a:ext cx="770204" cy="1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56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321EF9-7BAE-ED41-9F71-FDECFF5FE1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2026B94-4E00-874B-B81F-504086B098CF}"/>
              </a:ext>
            </a:extLst>
          </p:cNvPr>
          <p:cNvSpPr/>
          <p:nvPr userDrawn="1"/>
        </p:nvSpPr>
        <p:spPr>
          <a:xfrm>
            <a:off x="235974" y="216310"/>
            <a:ext cx="11729884" cy="5801033"/>
          </a:xfrm>
          <a:prstGeom prst="roundRect">
            <a:avLst>
              <a:gd name="adj" fmla="val 28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G" dirty="0"/>
              <a:t>v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AF8949-D70C-6444-B0E3-5FE26E263CF9}"/>
              </a:ext>
            </a:extLst>
          </p:cNvPr>
          <p:cNvSpPr/>
          <p:nvPr userDrawn="1"/>
        </p:nvSpPr>
        <p:spPr>
          <a:xfrm>
            <a:off x="7516742" y="604325"/>
            <a:ext cx="4080966" cy="5031088"/>
          </a:xfrm>
          <a:prstGeom prst="roundRect">
            <a:avLst>
              <a:gd name="adj" fmla="val 6315"/>
            </a:avLst>
          </a:prstGeom>
          <a:solidFill>
            <a:schemeClr val="bg1"/>
          </a:solidFill>
          <a:ln>
            <a:noFill/>
          </a:ln>
          <a:effectLst>
            <a:outerShdw blurRad="1130300" dist="279400" dir="54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8DEBE812-2BB6-1A47-AF80-15BDD4F98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60557" y="1459724"/>
            <a:ext cx="4598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4000" b="1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BG" dirty="0"/>
            </a:lvl5pPr>
          </a:lstStyle>
          <a:p>
            <a:pPr marL="228600" lvl="0" indent="-228600" defTabSz="457200"/>
            <a:r>
              <a:rPr lang="bg-BG" dirty="0"/>
              <a:t>Напиши Заглавие на слайд</a:t>
            </a:r>
            <a:endParaRPr lang="en-GB" dirty="0"/>
          </a:p>
        </p:txBody>
      </p:sp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6DE0734C-06EC-F241-8FFE-1E5A840B76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4139" y="4042172"/>
            <a:ext cx="3772008" cy="585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kern="1200" spc="120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Напиши подзаглавие на слайд</a:t>
            </a:r>
            <a:endParaRPr lang="en-GB" dirty="0"/>
          </a:p>
        </p:txBody>
      </p:sp>
      <p:sp>
        <p:nvSpPr>
          <p:cNvPr id="34" name="Picture Placeholder 26">
            <a:extLst>
              <a:ext uri="{FF2B5EF4-FFF2-40B4-BE49-F238E27FC236}">
                <a16:creationId xmlns:a16="http://schemas.microsoft.com/office/drawing/2014/main" id="{D71F86FA-538F-374B-B399-11401F1A770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02934" y="685682"/>
            <a:ext cx="3901732" cy="4840475"/>
          </a:xfrm>
          <a:prstGeom prst="roundRect">
            <a:avLst>
              <a:gd name="adj" fmla="val 5494"/>
            </a:avLst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BG" dirty="0"/>
              <a:t>Click to add picture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01103E-718F-9C40-81EA-0D106F651B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4967"/>
          <a:stretch/>
        </p:blipFill>
        <p:spPr>
          <a:xfrm>
            <a:off x="469638" y="5702145"/>
            <a:ext cx="4656508" cy="115585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DAA6CF6-725F-0C40-95A4-AB9BC36C109D}"/>
              </a:ext>
            </a:extLst>
          </p:cNvPr>
          <p:cNvGrpSpPr/>
          <p:nvPr userDrawn="1"/>
        </p:nvGrpSpPr>
        <p:grpSpPr>
          <a:xfrm>
            <a:off x="7114912" y="6177668"/>
            <a:ext cx="4873888" cy="490691"/>
            <a:chOff x="7114912" y="6177668"/>
            <a:chExt cx="4873888" cy="4906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EDD65D0-5D37-964E-AEE8-E80A0DD6CBCB}"/>
                </a:ext>
              </a:extLst>
            </p:cNvPr>
            <p:cNvGrpSpPr/>
            <p:nvPr userDrawn="1"/>
          </p:nvGrpSpPr>
          <p:grpSpPr>
            <a:xfrm>
              <a:off x="7114912" y="6177668"/>
              <a:ext cx="4873888" cy="490691"/>
              <a:chOff x="7114912" y="6177668"/>
              <a:chExt cx="4873888" cy="490691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18D5FD18-88C1-F040-BD58-D3D6E2C5A467}"/>
                  </a:ext>
                </a:extLst>
              </p:cNvPr>
              <p:cNvSpPr/>
              <p:nvPr userDrawn="1"/>
            </p:nvSpPr>
            <p:spPr>
              <a:xfrm>
                <a:off x="7295760" y="6177668"/>
                <a:ext cx="4693040" cy="4725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626878-4E02-5E43-A303-BB530409249A}"/>
                  </a:ext>
                </a:extLst>
              </p:cNvPr>
              <p:cNvSpPr txBox="1"/>
              <p:nvPr userDrawn="1"/>
            </p:nvSpPr>
            <p:spPr>
              <a:xfrm>
                <a:off x="7565991" y="6253525"/>
                <a:ext cx="3665430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bg-BG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Следете актуалните обяви за</a:t>
                </a:r>
                <a:r>
                  <a:rPr lang="en-US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1300" b="1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.NET</a:t>
                </a:r>
                <a:endParaRPr lang="en-GB" sz="1300" b="1" dirty="0">
                  <a:solidFill>
                    <a:srgbClr val="4F4F4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75D9C1D2-E475-7A40-B3D0-C38F3A6B7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4912" y="6195765"/>
                <a:ext cx="472594" cy="472594"/>
              </a:xfrm>
              <a:prstGeom prst="rect">
                <a:avLst/>
              </a:prstGeom>
            </p:spPr>
          </p:pic>
        </p:grp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FC178F4F-8B75-A74F-BD02-74A551C508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0248" y="6325973"/>
              <a:ext cx="193558" cy="172052"/>
            </a:xfrm>
            <a:prstGeom prst="rect">
              <a:avLst/>
            </a:prstGeom>
          </p:spPr>
        </p:pic>
      </p:grpSp>
      <p:pic>
        <p:nvPicPr>
          <p:cNvPr id="40" name="Graphic 39">
            <a:extLst>
              <a:ext uri="{FF2B5EF4-FFF2-40B4-BE49-F238E27FC236}">
                <a16:creationId xmlns:a16="http://schemas.microsoft.com/office/drawing/2014/main" id="{D92F143D-1AAB-D546-B100-8841F026CA6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887" y="621058"/>
            <a:ext cx="456400" cy="4056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F35E6B-C7D1-0147-B7C2-EB560015841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63459" y="6341684"/>
            <a:ext cx="770204" cy="1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68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321EF9-7BAE-ED41-9F71-FDECFF5FE1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2026B94-4E00-874B-B81F-504086B098CF}"/>
              </a:ext>
            </a:extLst>
          </p:cNvPr>
          <p:cNvSpPr/>
          <p:nvPr userDrawn="1"/>
        </p:nvSpPr>
        <p:spPr>
          <a:xfrm>
            <a:off x="235974" y="216310"/>
            <a:ext cx="11729884" cy="5801033"/>
          </a:xfrm>
          <a:prstGeom prst="roundRect">
            <a:avLst>
              <a:gd name="adj" fmla="val 28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G" dirty="0"/>
              <a:t>v</a:t>
            </a:r>
          </a:p>
        </p:txBody>
      </p:sp>
      <p:sp>
        <p:nvSpPr>
          <p:cNvPr id="24" name="Text Placeholder 28">
            <a:extLst>
              <a:ext uri="{FF2B5EF4-FFF2-40B4-BE49-F238E27FC236}">
                <a16:creationId xmlns:a16="http://schemas.microsoft.com/office/drawing/2014/main" id="{71B6A610-A667-6145-B14E-5E1EE82D10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60557" y="1459724"/>
            <a:ext cx="7986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4000" b="1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BG" dirty="0"/>
            </a:lvl5pPr>
          </a:lstStyle>
          <a:p>
            <a:pPr marL="228600" lvl="0" indent="-228600" defTabSz="457200"/>
            <a:r>
              <a:rPr lang="bg-BG" dirty="0"/>
              <a:t>Напиши Заглавие на слайд</a:t>
            </a:r>
            <a:endParaRPr lang="en-GB" dirty="0"/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6AC1F55E-F7C9-6E45-8D7C-9902AC5C9E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4139" y="4042172"/>
            <a:ext cx="6551814" cy="585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kern="1200" spc="120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Напиши подзаглавие на слайд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43FDFA-E451-8C4D-8FB5-0A4AE3BAB2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4967"/>
          <a:stretch/>
        </p:blipFill>
        <p:spPr>
          <a:xfrm>
            <a:off x="469638" y="5702145"/>
            <a:ext cx="4656508" cy="115585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649BB2-FB75-1F45-A733-931D1F3DBB34}"/>
              </a:ext>
            </a:extLst>
          </p:cNvPr>
          <p:cNvGrpSpPr/>
          <p:nvPr userDrawn="1"/>
        </p:nvGrpSpPr>
        <p:grpSpPr>
          <a:xfrm>
            <a:off x="7114912" y="6177668"/>
            <a:ext cx="4873888" cy="490691"/>
            <a:chOff x="7114912" y="6177668"/>
            <a:chExt cx="4873888" cy="49069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0186E7-E332-8243-B302-80B40FAA38A4}"/>
                </a:ext>
              </a:extLst>
            </p:cNvPr>
            <p:cNvGrpSpPr/>
            <p:nvPr userDrawn="1"/>
          </p:nvGrpSpPr>
          <p:grpSpPr>
            <a:xfrm>
              <a:off x="7114912" y="6177668"/>
              <a:ext cx="4873888" cy="490691"/>
              <a:chOff x="7114912" y="6177668"/>
              <a:chExt cx="4873888" cy="4906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6C03BCA6-C56B-6A4B-9AD5-D2E642A35E37}"/>
                  </a:ext>
                </a:extLst>
              </p:cNvPr>
              <p:cNvSpPr/>
              <p:nvPr userDrawn="1"/>
            </p:nvSpPr>
            <p:spPr>
              <a:xfrm>
                <a:off x="7295760" y="6177668"/>
                <a:ext cx="4693040" cy="4725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F831E0-CB90-7A4C-B7FB-1EAF0F42AECF}"/>
                  </a:ext>
                </a:extLst>
              </p:cNvPr>
              <p:cNvSpPr txBox="1"/>
              <p:nvPr userDrawn="1"/>
            </p:nvSpPr>
            <p:spPr>
              <a:xfrm>
                <a:off x="7565991" y="6253525"/>
                <a:ext cx="3665430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bg-BG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Следете актуалните обяви за</a:t>
                </a:r>
                <a:r>
                  <a:rPr lang="en-US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1300" b="1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.NET</a:t>
                </a:r>
                <a:endParaRPr lang="en-GB" sz="1300" b="1" dirty="0">
                  <a:solidFill>
                    <a:srgbClr val="4F4F4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37B2AB1-D6F8-E84F-B378-AD107F693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4912" y="6195765"/>
                <a:ext cx="472594" cy="472594"/>
              </a:xfrm>
              <a:prstGeom prst="rect">
                <a:avLst/>
              </a:prstGeom>
            </p:spPr>
          </p:pic>
        </p:grp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9DFB0789-508B-2E45-9277-962A58A9CD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0248" y="6325973"/>
              <a:ext cx="193558" cy="172052"/>
            </a:xfrm>
            <a:prstGeom prst="rect">
              <a:avLst/>
            </a:prstGeom>
          </p:spPr>
        </p:pic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9DE25F3B-0233-1D4D-A493-72BE831B05C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887" y="621058"/>
            <a:ext cx="456400" cy="405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AEE64-6F12-8745-8F93-A4AAD082354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63459" y="6341684"/>
            <a:ext cx="770204" cy="1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52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A32425-2C05-1940-8369-B49AA178FED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0CEC80-9A08-894A-B0B3-8D989500CE9B}"/>
              </a:ext>
            </a:extLst>
          </p:cNvPr>
          <p:cNvSpPr/>
          <p:nvPr userDrawn="1"/>
        </p:nvSpPr>
        <p:spPr>
          <a:xfrm>
            <a:off x="235974" y="216310"/>
            <a:ext cx="11729884" cy="4213450"/>
          </a:xfrm>
          <a:prstGeom prst="roundRect">
            <a:avLst>
              <a:gd name="adj" fmla="val 28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G" dirty="0"/>
              <a:t>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25F0DA-3905-5247-B834-B3F1C2C728C6}"/>
              </a:ext>
            </a:extLst>
          </p:cNvPr>
          <p:cNvSpPr txBox="1"/>
          <p:nvPr userDrawn="1"/>
        </p:nvSpPr>
        <p:spPr>
          <a:xfrm>
            <a:off x="1049235" y="819254"/>
            <a:ext cx="3370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you!</a:t>
            </a:r>
            <a:endParaRPr lang="en-BG" sz="4000" b="1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4734A-146D-8F4A-85A2-1FE3EF5242C4}"/>
              </a:ext>
            </a:extLst>
          </p:cNvPr>
          <p:cNvSpPr txBox="1"/>
          <p:nvPr userDrawn="1"/>
        </p:nvSpPr>
        <p:spPr>
          <a:xfrm>
            <a:off x="1049235" y="2915353"/>
            <a:ext cx="6696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spc="60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СЛЕДВАЩО СЪБИТИЕ</a:t>
            </a:r>
            <a:endParaRPr lang="en-BG" sz="1600" spc="600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5FD22C9-C9E5-CC4E-AE24-41EF4C5E334A}"/>
              </a:ext>
            </a:extLst>
          </p:cNvPr>
          <p:cNvSpPr/>
          <p:nvPr userDrawn="1"/>
        </p:nvSpPr>
        <p:spPr>
          <a:xfrm>
            <a:off x="1028753" y="3566661"/>
            <a:ext cx="10114012" cy="1948941"/>
          </a:xfrm>
          <a:prstGeom prst="roundRect">
            <a:avLst>
              <a:gd name="adj" fmla="val 3397"/>
            </a:avLst>
          </a:prstGeom>
          <a:gradFill>
            <a:gsLst>
              <a:gs pos="0">
                <a:srgbClr val="374EFD"/>
              </a:gs>
              <a:gs pos="100000">
                <a:srgbClr val="3844C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B2F4F30-442C-7142-9630-2124255D8415}"/>
              </a:ext>
            </a:extLst>
          </p:cNvPr>
          <p:cNvSpPr/>
          <p:nvPr userDrawn="1"/>
        </p:nvSpPr>
        <p:spPr>
          <a:xfrm>
            <a:off x="2919184" y="3864409"/>
            <a:ext cx="2110432" cy="303813"/>
          </a:xfrm>
          <a:prstGeom prst="roundRect">
            <a:avLst>
              <a:gd name="adj" fmla="val 50000"/>
            </a:avLst>
          </a:prstGeom>
          <a:solidFill>
            <a:srgbClr val="69F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1DB2AE2-3A82-294D-A4E4-A3DD4D9E59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6936" y="3907553"/>
            <a:ext cx="2201944" cy="1603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Онлайн/присъствено събитие</a:t>
            </a:r>
            <a:endParaRPr lang="en-BG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1DFC4-3EBB-EA4D-B7BA-F7E50506EFE8}"/>
              </a:ext>
            </a:extLst>
          </p:cNvPr>
          <p:cNvSpPr/>
          <p:nvPr userDrawn="1"/>
        </p:nvSpPr>
        <p:spPr>
          <a:xfrm>
            <a:off x="1028753" y="3566660"/>
            <a:ext cx="1321041" cy="1016205"/>
          </a:xfrm>
          <a:custGeom>
            <a:avLst/>
            <a:gdLst>
              <a:gd name="connsiteX0" fmla="*/ 0 w 1120558"/>
              <a:gd name="connsiteY0" fmla="*/ 29319 h 863099"/>
              <a:gd name="connsiteX1" fmla="*/ 29319 w 1120558"/>
              <a:gd name="connsiteY1" fmla="*/ 0 h 863099"/>
              <a:gd name="connsiteX2" fmla="*/ 1091239 w 1120558"/>
              <a:gd name="connsiteY2" fmla="*/ 0 h 863099"/>
              <a:gd name="connsiteX3" fmla="*/ 1120558 w 1120558"/>
              <a:gd name="connsiteY3" fmla="*/ 29319 h 863099"/>
              <a:gd name="connsiteX4" fmla="*/ 1120558 w 1120558"/>
              <a:gd name="connsiteY4" fmla="*/ 833780 h 863099"/>
              <a:gd name="connsiteX5" fmla="*/ 1091239 w 1120558"/>
              <a:gd name="connsiteY5" fmla="*/ 863099 h 863099"/>
              <a:gd name="connsiteX6" fmla="*/ 29319 w 1120558"/>
              <a:gd name="connsiteY6" fmla="*/ 863099 h 863099"/>
              <a:gd name="connsiteX7" fmla="*/ 0 w 1120558"/>
              <a:gd name="connsiteY7" fmla="*/ 833780 h 863099"/>
              <a:gd name="connsiteX8" fmla="*/ 0 w 1120558"/>
              <a:gd name="connsiteY8" fmla="*/ 29319 h 863099"/>
              <a:gd name="connsiteX0" fmla="*/ 0 w 1120558"/>
              <a:gd name="connsiteY0" fmla="*/ 29319 h 1023355"/>
              <a:gd name="connsiteX1" fmla="*/ 29319 w 1120558"/>
              <a:gd name="connsiteY1" fmla="*/ 0 h 1023355"/>
              <a:gd name="connsiteX2" fmla="*/ 1091239 w 1120558"/>
              <a:gd name="connsiteY2" fmla="*/ 0 h 1023355"/>
              <a:gd name="connsiteX3" fmla="*/ 1120558 w 1120558"/>
              <a:gd name="connsiteY3" fmla="*/ 29319 h 1023355"/>
              <a:gd name="connsiteX4" fmla="*/ 1120558 w 1120558"/>
              <a:gd name="connsiteY4" fmla="*/ 833780 h 1023355"/>
              <a:gd name="connsiteX5" fmla="*/ 393655 w 1120558"/>
              <a:gd name="connsiteY5" fmla="*/ 1023355 h 1023355"/>
              <a:gd name="connsiteX6" fmla="*/ 29319 w 1120558"/>
              <a:gd name="connsiteY6" fmla="*/ 863099 h 1023355"/>
              <a:gd name="connsiteX7" fmla="*/ 0 w 1120558"/>
              <a:gd name="connsiteY7" fmla="*/ 833780 h 1023355"/>
              <a:gd name="connsiteX8" fmla="*/ 0 w 1120558"/>
              <a:gd name="connsiteY8" fmla="*/ 29319 h 1023355"/>
              <a:gd name="connsiteX0" fmla="*/ 0 w 1120558"/>
              <a:gd name="connsiteY0" fmla="*/ 29319 h 904179"/>
              <a:gd name="connsiteX1" fmla="*/ 29319 w 1120558"/>
              <a:gd name="connsiteY1" fmla="*/ 0 h 904179"/>
              <a:gd name="connsiteX2" fmla="*/ 1091239 w 1120558"/>
              <a:gd name="connsiteY2" fmla="*/ 0 h 904179"/>
              <a:gd name="connsiteX3" fmla="*/ 1120558 w 1120558"/>
              <a:gd name="connsiteY3" fmla="*/ 29319 h 904179"/>
              <a:gd name="connsiteX4" fmla="*/ 1120558 w 1120558"/>
              <a:gd name="connsiteY4" fmla="*/ 833780 h 904179"/>
              <a:gd name="connsiteX5" fmla="*/ 29319 w 1120558"/>
              <a:gd name="connsiteY5" fmla="*/ 863099 h 904179"/>
              <a:gd name="connsiteX6" fmla="*/ 0 w 1120558"/>
              <a:gd name="connsiteY6" fmla="*/ 833780 h 904179"/>
              <a:gd name="connsiteX7" fmla="*/ 0 w 1120558"/>
              <a:gd name="connsiteY7" fmla="*/ 29319 h 904179"/>
              <a:gd name="connsiteX0" fmla="*/ 0 w 1241223"/>
              <a:gd name="connsiteY0" fmla="*/ 29319 h 904179"/>
              <a:gd name="connsiteX1" fmla="*/ 29319 w 1241223"/>
              <a:gd name="connsiteY1" fmla="*/ 0 h 904179"/>
              <a:gd name="connsiteX2" fmla="*/ 1091239 w 1241223"/>
              <a:gd name="connsiteY2" fmla="*/ 0 h 904179"/>
              <a:gd name="connsiteX3" fmla="*/ 1120558 w 1241223"/>
              <a:gd name="connsiteY3" fmla="*/ 833780 h 904179"/>
              <a:gd name="connsiteX4" fmla="*/ 29319 w 1241223"/>
              <a:gd name="connsiteY4" fmla="*/ 863099 h 904179"/>
              <a:gd name="connsiteX5" fmla="*/ 0 w 1241223"/>
              <a:gd name="connsiteY5" fmla="*/ 833780 h 904179"/>
              <a:gd name="connsiteX6" fmla="*/ 0 w 1241223"/>
              <a:gd name="connsiteY6" fmla="*/ 29319 h 904179"/>
              <a:gd name="connsiteX0" fmla="*/ 0 w 1091239"/>
              <a:gd name="connsiteY0" fmla="*/ 29319 h 863099"/>
              <a:gd name="connsiteX1" fmla="*/ 29319 w 1091239"/>
              <a:gd name="connsiteY1" fmla="*/ 0 h 863099"/>
              <a:gd name="connsiteX2" fmla="*/ 1091239 w 1091239"/>
              <a:gd name="connsiteY2" fmla="*/ 0 h 863099"/>
              <a:gd name="connsiteX3" fmla="*/ 29319 w 1091239"/>
              <a:gd name="connsiteY3" fmla="*/ 863099 h 863099"/>
              <a:gd name="connsiteX4" fmla="*/ 0 w 1091239"/>
              <a:gd name="connsiteY4" fmla="*/ 833780 h 863099"/>
              <a:gd name="connsiteX5" fmla="*/ 0 w 1091239"/>
              <a:gd name="connsiteY5" fmla="*/ 29319 h 863099"/>
              <a:gd name="connsiteX0" fmla="*/ 0 w 1091239"/>
              <a:gd name="connsiteY0" fmla="*/ 29319 h 833780"/>
              <a:gd name="connsiteX1" fmla="*/ 29319 w 1091239"/>
              <a:gd name="connsiteY1" fmla="*/ 0 h 833780"/>
              <a:gd name="connsiteX2" fmla="*/ 1091239 w 1091239"/>
              <a:gd name="connsiteY2" fmla="*/ 0 h 833780"/>
              <a:gd name="connsiteX3" fmla="*/ 0 w 1091239"/>
              <a:gd name="connsiteY3" fmla="*/ 833780 h 833780"/>
              <a:gd name="connsiteX4" fmla="*/ 0 w 1091239"/>
              <a:gd name="connsiteY4" fmla="*/ 29319 h 833780"/>
              <a:gd name="connsiteX0" fmla="*/ 0 w 1091239"/>
              <a:gd name="connsiteY0" fmla="*/ 29319 h 833780"/>
              <a:gd name="connsiteX1" fmla="*/ 29319 w 1091239"/>
              <a:gd name="connsiteY1" fmla="*/ 0 h 833780"/>
              <a:gd name="connsiteX2" fmla="*/ 1091239 w 1091239"/>
              <a:gd name="connsiteY2" fmla="*/ 0 h 833780"/>
              <a:gd name="connsiteX3" fmla="*/ 0 w 1091239"/>
              <a:gd name="connsiteY3" fmla="*/ 833780 h 833780"/>
              <a:gd name="connsiteX4" fmla="*/ 0 w 1091239"/>
              <a:gd name="connsiteY4" fmla="*/ 29319 h 833780"/>
              <a:gd name="connsiteX0" fmla="*/ 0 w 1091854"/>
              <a:gd name="connsiteY0" fmla="*/ 29319 h 833780"/>
              <a:gd name="connsiteX1" fmla="*/ 29319 w 1091854"/>
              <a:gd name="connsiteY1" fmla="*/ 0 h 833780"/>
              <a:gd name="connsiteX2" fmla="*/ 1091239 w 1091854"/>
              <a:gd name="connsiteY2" fmla="*/ 0 h 833780"/>
              <a:gd name="connsiteX3" fmla="*/ 0 w 1091854"/>
              <a:gd name="connsiteY3" fmla="*/ 833780 h 833780"/>
              <a:gd name="connsiteX4" fmla="*/ 0 w 1091854"/>
              <a:gd name="connsiteY4" fmla="*/ 29319 h 83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1854" h="833780">
                <a:moveTo>
                  <a:pt x="0" y="29319"/>
                </a:moveTo>
                <a:cubicBezTo>
                  <a:pt x="0" y="13127"/>
                  <a:pt x="13127" y="0"/>
                  <a:pt x="29319" y="0"/>
                </a:cubicBezTo>
                <a:lnTo>
                  <a:pt x="1091239" y="0"/>
                </a:lnTo>
                <a:cubicBezTo>
                  <a:pt x="1110575" y="429633"/>
                  <a:pt x="672379" y="822838"/>
                  <a:pt x="0" y="833780"/>
                </a:cubicBezTo>
                <a:lnTo>
                  <a:pt x="0" y="293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582C5D04-B605-BA4B-B1F6-AA5215E85B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19185" y="4346075"/>
            <a:ext cx="783455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BG" dirty="0"/>
            </a:lvl5pPr>
          </a:lstStyle>
          <a:p>
            <a:pPr marL="228600" lvl="0" indent="-228600" defTabSz="457200"/>
            <a:r>
              <a:rPr lang="bg-BG" dirty="0"/>
              <a:t>Име на предстоящото събитие</a:t>
            </a:r>
            <a:endParaRPr lang="en-GB" dirty="0"/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C632AD9-C130-BB48-BE53-3D007AB7B4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19184" y="5106629"/>
            <a:ext cx="2201944" cy="1381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Име на лектор</a:t>
            </a:r>
            <a:endParaRPr lang="en-B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9B9BC6-1F56-5E4E-93D5-96AD3AA4FB39}"/>
              </a:ext>
            </a:extLst>
          </p:cNvPr>
          <p:cNvSpPr txBox="1"/>
          <p:nvPr userDrawn="1"/>
        </p:nvSpPr>
        <p:spPr>
          <a:xfrm>
            <a:off x="2919184" y="4875798"/>
            <a:ext cx="6610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Лектор</a:t>
            </a:r>
            <a:endParaRPr lang="en-BG" sz="9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2" name="Text Placeholder 35">
            <a:extLst>
              <a:ext uri="{FF2B5EF4-FFF2-40B4-BE49-F238E27FC236}">
                <a16:creationId xmlns:a16="http://schemas.microsoft.com/office/drawing/2014/main" id="{C3000B36-9CD2-6F45-87C7-18F4953FF6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24677" y="5106629"/>
            <a:ext cx="1457756" cy="13819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17.05.2021</a:t>
            </a:r>
            <a:endParaRPr lang="en-BG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0A8684-FBA6-7544-BC8B-B668EDBA14AC}"/>
              </a:ext>
            </a:extLst>
          </p:cNvPr>
          <p:cNvSpPr txBox="1"/>
          <p:nvPr userDrawn="1"/>
        </p:nvSpPr>
        <p:spPr>
          <a:xfrm>
            <a:off x="5624677" y="4875798"/>
            <a:ext cx="6733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Дата</a:t>
            </a:r>
            <a:endParaRPr lang="en-BG" sz="9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Text Placeholder 35">
            <a:extLst>
              <a:ext uri="{FF2B5EF4-FFF2-40B4-BE49-F238E27FC236}">
                <a16:creationId xmlns:a16="http://schemas.microsoft.com/office/drawing/2014/main" id="{DC94CAE1-E38B-A247-AC64-0C4A81A89D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00611" y="5106629"/>
            <a:ext cx="1578962" cy="1381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Български</a:t>
            </a:r>
            <a:endParaRPr lang="en-BG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641D49-DA2E-9F43-8194-4DF432B2AE03}"/>
              </a:ext>
            </a:extLst>
          </p:cNvPr>
          <p:cNvSpPr txBox="1"/>
          <p:nvPr userDrawn="1"/>
        </p:nvSpPr>
        <p:spPr>
          <a:xfrm>
            <a:off x="7500611" y="4875798"/>
            <a:ext cx="744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Език</a:t>
            </a:r>
            <a:endParaRPr lang="en-BG" sz="9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F4E0FF8-D71B-464C-AFCB-80218B240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8000"/>
          </a:blip>
          <a:srcRect l="16304" b="44282"/>
          <a:stretch/>
        </p:blipFill>
        <p:spPr>
          <a:xfrm rot="10800000">
            <a:off x="8449739" y="3566659"/>
            <a:ext cx="2693026" cy="808642"/>
          </a:xfrm>
          <a:prstGeom prst="rect">
            <a:avLst/>
          </a:prstGeom>
        </p:spPr>
      </p:pic>
      <p:sp>
        <p:nvSpPr>
          <p:cNvPr id="58" name="Picture Placeholder 56">
            <a:extLst>
              <a:ext uri="{FF2B5EF4-FFF2-40B4-BE49-F238E27FC236}">
                <a16:creationId xmlns:a16="http://schemas.microsoft.com/office/drawing/2014/main" id="{D35C30F7-97C2-8C4A-A7D2-D086005DEA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501636" y="3907553"/>
            <a:ext cx="1139158" cy="1083547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BG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9AE8EE-BF7D-7E4D-AF82-35DB14D410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4967"/>
          <a:stretch/>
        </p:blipFill>
        <p:spPr>
          <a:xfrm>
            <a:off x="469638" y="5702145"/>
            <a:ext cx="4656508" cy="115585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D9A993-CE62-F644-9E6A-D7093F3DCA91}"/>
              </a:ext>
            </a:extLst>
          </p:cNvPr>
          <p:cNvGrpSpPr/>
          <p:nvPr userDrawn="1"/>
        </p:nvGrpSpPr>
        <p:grpSpPr>
          <a:xfrm>
            <a:off x="7114912" y="6177668"/>
            <a:ext cx="4873888" cy="490691"/>
            <a:chOff x="7114912" y="6177668"/>
            <a:chExt cx="4873888" cy="49069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2AA3F0A-0730-BD4B-921E-C5E92305050E}"/>
                </a:ext>
              </a:extLst>
            </p:cNvPr>
            <p:cNvGrpSpPr/>
            <p:nvPr userDrawn="1"/>
          </p:nvGrpSpPr>
          <p:grpSpPr>
            <a:xfrm>
              <a:off x="7114912" y="6177668"/>
              <a:ext cx="4873888" cy="490691"/>
              <a:chOff x="7114912" y="6177668"/>
              <a:chExt cx="4873888" cy="490691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D8A57193-4494-5842-AF3B-E14403BD5B8F}"/>
                  </a:ext>
                </a:extLst>
              </p:cNvPr>
              <p:cNvSpPr/>
              <p:nvPr userDrawn="1"/>
            </p:nvSpPr>
            <p:spPr>
              <a:xfrm>
                <a:off x="7295760" y="6177668"/>
                <a:ext cx="4693040" cy="4725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297265-41F3-114B-B061-4F055232D852}"/>
                  </a:ext>
                </a:extLst>
              </p:cNvPr>
              <p:cNvSpPr txBox="1"/>
              <p:nvPr userDrawn="1"/>
            </p:nvSpPr>
            <p:spPr>
              <a:xfrm>
                <a:off x="7565991" y="6253525"/>
                <a:ext cx="3665430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bg-BG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Следете актуалните обяви за</a:t>
                </a:r>
                <a:r>
                  <a:rPr lang="en-US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1300" b="1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.NET</a:t>
                </a:r>
                <a:endParaRPr lang="en-GB" sz="1300" b="1" dirty="0">
                  <a:solidFill>
                    <a:srgbClr val="4F4F4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FA3DAB4-8786-6844-8402-D71DBE955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4912" y="6195765"/>
                <a:ext cx="472594" cy="472594"/>
              </a:xfrm>
              <a:prstGeom prst="rect">
                <a:avLst/>
              </a:prstGeom>
            </p:spPr>
          </p:pic>
        </p:grp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E558BF35-F361-C842-A692-B37C7C9607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0248" y="6325973"/>
              <a:ext cx="193558" cy="172052"/>
            </a:xfrm>
            <a:prstGeom prst="rect">
              <a:avLst/>
            </a:prstGeom>
          </p:spPr>
        </p:pic>
      </p:grpSp>
      <p:pic>
        <p:nvPicPr>
          <p:cNvPr id="59" name="Graphic 58">
            <a:extLst>
              <a:ext uri="{FF2B5EF4-FFF2-40B4-BE49-F238E27FC236}">
                <a16:creationId xmlns:a16="http://schemas.microsoft.com/office/drawing/2014/main" id="{7D08EB25-5A55-CC49-BD06-475890FBAA2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9143" y="3617102"/>
            <a:ext cx="342900" cy="304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3551A4A-6B0C-CA4F-8FF4-F09B4CDDD4B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63459" y="6341684"/>
            <a:ext cx="770204" cy="1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24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50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604E9-5C99-1647-901E-CE7BF8D62A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4138" y="3035656"/>
            <a:ext cx="9483725" cy="1200329"/>
          </a:xfrm>
        </p:spPr>
        <p:txBody>
          <a:bodyPr/>
          <a:lstStyle/>
          <a:p>
            <a:r>
              <a:rPr lang="en-US" dirty="0"/>
              <a:t>Command pattern </a:t>
            </a:r>
            <a:r>
              <a:rPr lang="bg-BG" dirty="0"/>
              <a:t>и </a:t>
            </a:r>
            <a:r>
              <a:rPr lang="en-US" dirty="0" err="1"/>
              <a:t>MediatR</a:t>
            </a:r>
            <a:r>
              <a:rPr lang="en-US" dirty="0"/>
              <a:t> </a:t>
            </a:r>
            <a:r>
              <a:rPr lang="bg-BG" dirty="0"/>
              <a:t>в .</a:t>
            </a:r>
            <a:r>
              <a:rPr lang="en-US" dirty="0"/>
              <a:t>NET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3B533-8E0E-164B-9B28-C07DB5572E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4138" y="4660097"/>
            <a:ext cx="9483725" cy="415925"/>
          </a:xfrm>
        </p:spPr>
        <p:txBody>
          <a:bodyPr/>
          <a:lstStyle/>
          <a:p>
            <a:r>
              <a:rPr lang="en-US" dirty="0"/>
              <a:t>Cleaner code, separation of concern and single responsibility</a:t>
            </a:r>
            <a:endParaRPr lang="en-B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8CFF9-59A0-8249-9144-FAB39F4C25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89344" y="1823307"/>
            <a:ext cx="3154362" cy="313932"/>
          </a:xfrm>
        </p:spPr>
        <p:txBody>
          <a:bodyPr/>
          <a:lstStyle/>
          <a:p>
            <a:r>
              <a:rPr lang="en-US" sz="1600" dirty="0"/>
              <a:t>Pavel</a:t>
            </a:r>
            <a:r>
              <a:rPr lang="en-US" dirty="0"/>
              <a:t> Purlantov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E70E4-AB6F-5C4C-B31F-E361312CDB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89396" y="2145049"/>
            <a:ext cx="3873500" cy="25853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sz="1200" dirty="0"/>
              <a:t>Consultant</a:t>
            </a:r>
            <a:endParaRPr lang="en-BG" dirty="0"/>
          </a:p>
        </p:txBody>
      </p:sp>
      <p:pic>
        <p:nvPicPr>
          <p:cNvPr id="8" name="Picture Placeholder 7" descr="A bald person wearing a blue jacket&#10;&#10;Description automatically generated with medium confidence">
            <a:extLst>
              <a:ext uri="{FF2B5EF4-FFF2-40B4-BE49-F238E27FC236}">
                <a16:creationId xmlns:a16="http://schemas.microsoft.com/office/drawing/2014/main" id="{9859E993-579A-64AB-9532-A94181F91EF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8" b="93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4737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459724"/>
            <a:ext cx="7986643" cy="64633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MediatR</a:t>
            </a:r>
            <a:r>
              <a:rPr lang="en-US" dirty="0"/>
              <a:t>?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7435" y="2262433"/>
            <a:ext cx="6551814" cy="28563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Nuget</a:t>
            </a:r>
            <a:r>
              <a:rPr lang="en-US" dirty="0"/>
              <a:t> package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Low-ambition library trying to solve a simple problem — decoupling the in-process sending of messages from handling messages. Cross-platform, supporting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request/response, commands, queries, notifications and events, synchronous and async with intelligent dispatching via C# generic variance.</a:t>
            </a:r>
            <a:endParaRPr lang="en-BG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6AECEFB-8889-43A8-E1D4-8AD65238B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0" y="117328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91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459724"/>
            <a:ext cx="8481027" cy="646331"/>
          </a:xfrm>
        </p:spPr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MediatR</a:t>
            </a:r>
            <a:r>
              <a:rPr lang="en-US" dirty="0"/>
              <a:t> in .NET?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0556" y="2450969"/>
            <a:ext cx="9216317" cy="28563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install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notes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656550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459724"/>
            <a:ext cx="7986643" cy="646331"/>
          </a:xfrm>
        </p:spPr>
        <p:txBody>
          <a:bodyPr/>
          <a:lstStyle/>
          <a:p>
            <a:r>
              <a:rPr lang="en-US" dirty="0"/>
              <a:t>What are thin controllers?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17272" y="2404640"/>
            <a:ext cx="8914660" cy="313584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[</a:t>
            </a:r>
            <a:r>
              <a:rPr lang="en-US" sz="1600" dirty="0" err="1">
                <a:solidFill>
                  <a:srgbClr val="00B050"/>
                </a:solidFill>
              </a:rPr>
              <a:t>HttpGet</a:t>
            </a:r>
            <a:r>
              <a:rPr lang="en-US" sz="1600" dirty="0"/>
              <a:t>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accent1"/>
                </a:solidFill>
              </a:rPr>
              <a:t>public async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Task</a:t>
            </a:r>
            <a:r>
              <a:rPr lang="en-US" sz="1600" dirty="0"/>
              <a:t>&lt;</a:t>
            </a:r>
            <a:r>
              <a:rPr lang="en-US" sz="1600" dirty="0" err="1">
                <a:solidFill>
                  <a:srgbClr val="00B050"/>
                </a:solidFill>
              </a:rPr>
              <a:t>InfoResponse</a:t>
            </a:r>
            <a:r>
              <a:rPr lang="en-US" sz="1600" dirty="0"/>
              <a:t>&gt; </a:t>
            </a:r>
            <a:r>
              <a:rPr lang="en-US" sz="1600" dirty="0" err="1"/>
              <a:t>GetInfo</a:t>
            </a:r>
            <a:r>
              <a:rPr lang="en-US" sz="1600" dirty="0"/>
              <a:t>(</a:t>
            </a:r>
            <a:r>
              <a:rPr lang="en-US" sz="1600" dirty="0" err="1">
                <a:solidFill>
                  <a:srgbClr val="00B050"/>
                </a:solidFill>
              </a:rPr>
              <a:t>InfoRequest</a:t>
            </a:r>
            <a:r>
              <a:rPr lang="en-US" sz="1600" dirty="0"/>
              <a:t> request)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	</a:t>
            </a:r>
            <a:r>
              <a:rPr lang="en-US" sz="1600" dirty="0" err="1">
                <a:solidFill>
                  <a:srgbClr val="00B050"/>
                </a:solidFill>
              </a:rPr>
              <a:t>InfoResponse</a:t>
            </a:r>
            <a:r>
              <a:rPr lang="en-US" sz="1600" dirty="0"/>
              <a:t> response = </a:t>
            </a:r>
            <a:r>
              <a:rPr lang="en-US" sz="1600" dirty="0">
                <a:solidFill>
                  <a:schemeClr val="accent1"/>
                </a:solidFill>
              </a:rPr>
              <a:t>await</a:t>
            </a:r>
            <a:r>
              <a:rPr lang="en-US" sz="1600" dirty="0"/>
              <a:t> _</a:t>
            </a:r>
            <a:r>
              <a:rPr lang="en-US" sz="1600" dirty="0" err="1"/>
              <a:t>mediator.Send</a:t>
            </a:r>
            <a:r>
              <a:rPr lang="en-US" sz="1600" dirty="0"/>
              <a:t>(request);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	if (response == </a:t>
            </a:r>
            <a:r>
              <a:rPr lang="en-US" sz="1600" dirty="0">
                <a:solidFill>
                  <a:schemeClr val="accent1"/>
                </a:solidFill>
              </a:rPr>
              <a:t>null</a:t>
            </a:r>
            <a:r>
              <a:rPr lang="en-US" sz="16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	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		return </a:t>
            </a:r>
            <a:r>
              <a:rPr lang="en-US" sz="1600" dirty="0" err="1"/>
              <a:t>NotFound</a:t>
            </a:r>
            <a:r>
              <a:rPr lang="en-US" sz="1600" dirty="0"/>
              <a:t>();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	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	</a:t>
            </a:r>
            <a:r>
              <a:rPr lang="en-US" sz="1600" dirty="0">
                <a:solidFill>
                  <a:schemeClr val="accent1"/>
                </a:solidFill>
              </a:rPr>
              <a:t>return</a:t>
            </a:r>
            <a:r>
              <a:rPr lang="en-US" sz="1600" dirty="0"/>
              <a:t> response;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}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BEFF45-6806-CD97-8784-8BD7DB64B3F1}"/>
              </a:ext>
            </a:extLst>
          </p:cNvPr>
          <p:cNvSpPr/>
          <p:nvPr/>
        </p:nvSpPr>
        <p:spPr>
          <a:xfrm>
            <a:off x="1360556" y="2106056"/>
            <a:ext cx="8918907" cy="3762182"/>
          </a:xfrm>
          <a:prstGeom prst="round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43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459724"/>
            <a:ext cx="8481027" cy="646331"/>
          </a:xfrm>
        </p:spPr>
        <p:txBody>
          <a:bodyPr/>
          <a:lstStyle/>
          <a:p>
            <a:r>
              <a:rPr lang="en-US" dirty="0"/>
              <a:t>Examples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0557" y="2450969"/>
            <a:ext cx="6551814" cy="285632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1156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459724"/>
            <a:ext cx="8481027" cy="646331"/>
          </a:xfrm>
        </p:spPr>
        <p:txBody>
          <a:bodyPr/>
          <a:lstStyle/>
          <a:p>
            <a:r>
              <a:rPr lang="en-US" dirty="0"/>
              <a:t>Q &amp; A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0557" y="2988970"/>
            <a:ext cx="4639027" cy="880060"/>
          </a:xfrm>
        </p:spPr>
        <p:txBody>
          <a:bodyPr/>
          <a:lstStyle/>
          <a:p>
            <a:r>
              <a:rPr lang="en-US" dirty="0"/>
              <a:t>Please ask and I will answer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11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3D8A30-0CE1-D34B-9ED7-903315182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1E5F3-48F4-4E41-94DB-AAFFA1EF39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8D7EE-9477-F443-BEB6-C949432A9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5B888-2AD2-0C45-854C-DD993EFBB8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92C9BF-4673-E344-9540-DEC15A51A2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8ABF57D-EC62-7E4E-A1D9-891B82E4A3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F8DF0-F0F4-6C4E-A260-AEE1E34A7803}"/>
              </a:ext>
            </a:extLst>
          </p:cNvPr>
          <p:cNvSpPr txBox="1"/>
          <p:nvPr/>
        </p:nvSpPr>
        <p:spPr>
          <a:xfrm>
            <a:off x="6351446" y="896366"/>
            <a:ext cx="1517815" cy="389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pc="12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Contacts</a:t>
            </a:r>
            <a:r>
              <a:rPr lang="bg-BG" spc="12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en-GB" spc="120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306F0CA-7133-7848-BBCD-1B2345775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6682" y="2005771"/>
            <a:ext cx="266700" cy="279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58124-6531-C546-86EB-7478515E1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5732" y="1532011"/>
            <a:ext cx="228600" cy="228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024F70-395C-D34B-8FA7-371363C9A3C2}"/>
              </a:ext>
            </a:extLst>
          </p:cNvPr>
          <p:cNvSpPr txBox="1"/>
          <p:nvPr/>
        </p:nvSpPr>
        <p:spPr>
          <a:xfrm>
            <a:off x="6790833" y="1527140"/>
            <a:ext cx="1679526" cy="2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20" dirty="0" err="1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Linkedin</a:t>
            </a:r>
            <a:r>
              <a:rPr lang="en-US" sz="1200" spc="12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profile</a:t>
            </a:r>
            <a:endParaRPr lang="en-GB" sz="1200" spc="120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F38286-AF71-8B4A-BFB6-9A1EB422460E}"/>
              </a:ext>
            </a:extLst>
          </p:cNvPr>
          <p:cNvSpPr txBox="1"/>
          <p:nvPr/>
        </p:nvSpPr>
        <p:spPr>
          <a:xfrm>
            <a:off x="6790833" y="1996215"/>
            <a:ext cx="1679526" cy="2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20" dirty="0" err="1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</a:t>
            </a:r>
            <a:r>
              <a:rPr lang="en-US" sz="1200" spc="12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profile</a:t>
            </a:r>
            <a:endParaRPr lang="en-GB" sz="1200" spc="120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1BF757-23C0-D444-926F-89B5EA884451}"/>
              </a:ext>
            </a:extLst>
          </p:cNvPr>
          <p:cNvSpPr txBox="1"/>
          <p:nvPr/>
        </p:nvSpPr>
        <p:spPr>
          <a:xfrm>
            <a:off x="9342602" y="1538349"/>
            <a:ext cx="1679526" cy="2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2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Facebook profile</a:t>
            </a:r>
            <a:endParaRPr lang="en-GB" sz="1200" spc="120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76FF550-7410-E048-A26B-0A7060AB7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8936" y="1573324"/>
            <a:ext cx="125730" cy="22352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D4AEBA1-C899-3D43-AF54-8E286699BB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7501" y="2020138"/>
            <a:ext cx="228600" cy="228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90E17A-F19F-F043-90AE-321AC005266E}"/>
              </a:ext>
            </a:extLst>
          </p:cNvPr>
          <p:cNvSpPr txBox="1"/>
          <p:nvPr/>
        </p:nvSpPr>
        <p:spPr>
          <a:xfrm>
            <a:off x="9342601" y="1985389"/>
            <a:ext cx="2011003" cy="2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2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Instagram profile</a:t>
            </a:r>
            <a:endParaRPr lang="en-GB" sz="1200" spc="120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22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AF6A2D-FBC6-A146-B244-B6014A09D9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459724"/>
            <a:ext cx="4598067" cy="646331"/>
          </a:xfrm>
        </p:spPr>
        <p:txBody>
          <a:bodyPr/>
          <a:lstStyle/>
          <a:p>
            <a:r>
              <a:rPr lang="en-US" dirty="0"/>
              <a:t>Agenda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FDAB7-10F1-FC4D-AEB3-746B9C789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0557" y="2371993"/>
            <a:ext cx="3772008" cy="3154164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Command Pattern?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</a:t>
            </a: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MediatR</a:t>
            </a: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are thin controllers</a:t>
            </a:r>
            <a:r>
              <a:rPr lang="bg-BG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use </a:t>
            </a:r>
            <a:r>
              <a:rPr lang="en-US" sz="1800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MediatR</a:t>
            </a: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.NET</a:t>
            </a:r>
            <a:r>
              <a:rPr lang="bg-BG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bg-BG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  <a:r>
              <a:rPr lang="bg-BG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BG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A172BD3-5502-174A-8548-36D0D3185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241" y="4571999"/>
            <a:ext cx="811764" cy="811764"/>
          </a:xfrm>
          <a:prstGeom prst="rect">
            <a:avLst/>
          </a:prstGeom>
        </p:spPr>
      </p:pic>
      <p:pic>
        <p:nvPicPr>
          <p:cNvPr id="19" name="Picture 18" descr="A picture containing text, book">
            <a:extLst>
              <a:ext uri="{FF2B5EF4-FFF2-40B4-BE49-F238E27FC236}">
                <a16:creationId xmlns:a16="http://schemas.microsoft.com/office/drawing/2014/main" id="{8B1D6A63-1E6F-6DCD-4C2D-FB14107E1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776811"/>
            <a:ext cx="3852977" cy="27760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760B2A-E995-0CE0-3FAD-ABD9DB4D7676}"/>
              </a:ext>
            </a:extLst>
          </p:cNvPr>
          <p:cNvSpPr txBox="1"/>
          <p:nvPr/>
        </p:nvSpPr>
        <p:spPr>
          <a:xfrm>
            <a:off x="8637854" y="3642835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Pattern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783358-0CEC-A359-F472-490DD8D667EC}"/>
              </a:ext>
            </a:extLst>
          </p:cNvPr>
          <p:cNvSpPr txBox="1"/>
          <p:nvPr/>
        </p:nvSpPr>
        <p:spPr>
          <a:xfrm>
            <a:off x="9070901" y="4793215"/>
            <a:ext cx="163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MediatR</a:t>
            </a:r>
            <a:r>
              <a:rPr lang="en-US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915396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459724"/>
            <a:ext cx="7986643" cy="646331"/>
          </a:xfrm>
        </p:spPr>
        <p:txBody>
          <a:bodyPr/>
          <a:lstStyle/>
          <a:p>
            <a:r>
              <a:rPr lang="en-US" dirty="0"/>
              <a:t>What is Command Pattern?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0557" y="2853964"/>
            <a:ext cx="5480190" cy="2426899"/>
          </a:xfrm>
        </p:spPr>
        <p:txBody>
          <a:bodyPr/>
          <a:lstStyle/>
          <a:p>
            <a:pPr algn="just"/>
            <a:r>
              <a:rPr lang="en-US" dirty="0"/>
              <a:t>The command pattern is a data-driven design pattern that falls in the category of behavior patterns.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Behavioral design patterns are concerned with algorithms and the assignment of responsibilities between objects.</a:t>
            </a:r>
            <a:endParaRPr lang="en-BG" dirty="0"/>
          </a:p>
        </p:txBody>
      </p:sp>
      <p:pic>
        <p:nvPicPr>
          <p:cNvPr id="6" name="Picture 5" descr="A picture containing text">
            <a:extLst>
              <a:ext uri="{FF2B5EF4-FFF2-40B4-BE49-F238E27FC236}">
                <a16:creationId xmlns:a16="http://schemas.microsoft.com/office/drawing/2014/main" id="{3A779478-60E4-BCF1-8099-108F8F323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112" y="2303254"/>
            <a:ext cx="4764176" cy="29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70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327601"/>
            <a:ext cx="7986643" cy="646331"/>
          </a:xfrm>
        </p:spPr>
        <p:txBody>
          <a:bodyPr/>
          <a:lstStyle/>
          <a:p>
            <a:r>
              <a:rPr lang="en-US" dirty="0"/>
              <a:t>What is the problem?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0557" y="2853965"/>
            <a:ext cx="6551814" cy="1322946"/>
          </a:xfrm>
        </p:spPr>
        <p:txBody>
          <a:bodyPr/>
          <a:lstStyle/>
          <a:p>
            <a:r>
              <a:rPr lang="en-US" dirty="0"/>
              <a:t>While all these buttons look similar, they’re all supposed to do different things. Where would you put the code for the various click handlers of these buttons?</a:t>
            </a:r>
            <a:endParaRPr lang="en-BG" dirty="0"/>
          </a:p>
        </p:txBody>
      </p:sp>
      <p:pic>
        <p:nvPicPr>
          <p:cNvPr id="6" name="Picture 5" descr="Diagram">
            <a:extLst>
              <a:ext uri="{FF2B5EF4-FFF2-40B4-BE49-F238E27FC236}">
                <a16:creationId xmlns:a16="http://schemas.microsoft.com/office/drawing/2014/main" id="{5C750264-6EBE-4D05-2589-A05A0C932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371" y="1327601"/>
            <a:ext cx="3717860" cy="4202798"/>
          </a:xfrm>
          <a:prstGeom prst="rect">
            <a:avLst/>
          </a:prstGeom>
        </p:spPr>
      </p:pic>
      <p:pic>
        <p:nvPicPr>
          <p:cNvPr id="4" name="Picture 3" descr="Text">
            <a:extLst>
              <a:ext uri="{FF2B5EF4-FFF2-40B4-BE49-F238E27FC236}">
                <a16:creationId xmlns:a16="http://schemas.microsoft.com/office/drawing/2014/main" id="{829350D0-88F0-37D1-AFAB-4DEA3D631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680" y="3743004"/>
            <a:ext cx="4676426" cy="222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6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327601"/>
            <a:ext cx="5031617" cy="646331"/>
          </a:xfrm>
        </p:spPr>
        <p:txBody>
          <a:bodyPr/>
          <a:lstStyle/>
          <a:p>
            <a:r>
              <a:rPr lang="en-US" dirty="0"/>
              <a:t>How to solve it?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0557" y="2894029"/>
            <a:ext cx="5191072" cy="1574276"/>
          </a:xfrm>
        </p:spPr>
        <p:txBody>
          <a:bodyPr/>
          <a:lstStyle/>
          <a:p>
            <a:pPr algn="just"/>
            <a:r>
              <a:rPr lang="en-US" dirty="0"/>
              <a:t>With the Command pattern, we no longer need all those button subclasses to implement various click behaviors</a:t>
            </a:r>
          </a:p>
          <a:p>
            <a:r>
              <a:rPr lang="en-US" dirty="0"/>
              <a:t>Layers </a:t>
            </a:r>
            <a:endParaRPr lang="en-BG" dirty="0"/>
          </a:p>
        </p:txBody>
      </p:sp>
      <p:pic>
        <p:nvPicPr>
          <p:cNvPr id="8" name="Picture 7" descr="Diagram">
            <a:extLst>
              <a:ext uri="{FF2B5EF4-FFF2-40B4-BE49-F238E27FC236}">
                <a16:creationId xmlns:a16="http://schemas.microsoft.com/office/drawing/2014/main" id="{E4902A3C-F74A-4BA0-FA42-5A6386F92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2" y="1973932"/>
            <a:ext cx="5379562" cy="293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96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07802FD-6BD1-AD33-9F33-6482B54BA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40707" y="846834"/>
            <a:ext cx="9310585" cy="887698"/>
          </a:xfrm>
        </p:spPr>
        <p:txBody>
          <a:bodyPr/>
          <a:lstStyle/>
          <a:p>
            <a:r>
              <a:rPr lang="en-US" sz="2400" dirty="0"/>
              <a:t>The classes and objects participating in this pattern include: </a:t>
            </a:r>
          </a:p>
          <a:p>
            <a:endParaRPr lang="en-B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8D8A3-3E6E-B7BC-4EF6-8F59C43D4CE7}"/>
              </a:ext>
            </a:extLst>
          </p:cNvPr>
          <p:cNvSpPr txBox="1"/>
          <p:nvPr/>
        </p:nvSpPr>
        <p:spPr>
          <a:xfrm>
            <a:off x="1077404" y="1748461"/>
            <a:ext cx="10037189" cy="4262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Command  (Message)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declares an interface for executing an operation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ConcreteCommand</a:t>
            </a:r>
            <a:r>
              <a:rPr lang="en-US" b="1" dirty="0"/>
              <a:t>  (</a:t>
            </a:r>
            <a:r>
              <a:rPr lang="en-US" b="1" dirty="0" err="1"/>
              <a:t>EmailMessageCommand</a:t>
            </a:r>
            <a:r>
              <a:rPr lang="en-US" b="1" dirty="0"/>
              <a:t>/</a:t>
            </a:r>
            <a:r>
              <a:rPr lang="en-US" b="1" dirty="0" err="1"/>
              <a:t>SmsMessageCommand</a:t>
            </a:r>
            <a:r>
              <a:rPr lang="en-US" b="1" dirty="0"/>
              <a:t>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defines a binding between a Receiver object and an action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implements Execute by invoking the corresponding operation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Client  (Main)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creates a </a:t>
            </a:r>
            <a:r>
              <a:rPr lang="en-US" dirty="0" err="1"/>
              <a:t>ConcreteCommand</a:t>
            </a:r>
            <a:r>
              <a:rPr lang="en-US" dirty="0"/>
              <a:t> object and sets its receiver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Invoker  (Sender)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asks the command to carry out the request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Receiver (Console)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Business logic execution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knows how to perform the operations associated with carrying out the request.</a:t>
            </a:r>
          </a:p>
        </p:txBody>
      </p:sp>
    </p:spTree>
    <p:extLst>
      <p:ext uri="{BB962C8B-B14F-4D97-AF65-F5344CB8AC3E}">
        <p14:creationId xmlns:p14="http://schemas.microsoft.com/office/powerpoint/2010/main" val="42376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AA2668-A691-3753-5DF3-2EFB5350E876}"/>
              </a:ext>
            </a:extLst>
          </p:cNvPr>
          <p:cNvSpPr/>
          <p:nvPr/>
        </p:nvSpPr>
        <p:spPr>
          <a:xfrm>
            <a:off x="6871420" y="1097345"/>
            <a:ext cx="1245080" cy="629728"/>
          </a:xfrm>
          <a:prstGeom prst="roundRect">
            <a:avLst>
              <a:gd name="adj" fmla="val 7078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01A0A3-8F91-E255-8833-1DCE20F0611B}"/>
              </a:ext>
            </a:extLst>
          </p:cNvPr>
          <p:cNvSpPr/>
          <p:nvPr/>
        </p:nvSpPr>
        <p:spPr>
          <a:xfrm>
            <a:off x="3035200" y="2364668"/>
            <a:ext cx="4477110" cy="2766260"/>
          </a:xfrm>
          <a:prstGeom prst="roundRect">
            <a:avLst>
              <a:gd name="adj" fmla="val 5441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17C3F3-1CD7-E1AE-EC3C-3B5B40104B68}"/>
              </a:ext>
            </a:extLst>
          </p:cNvPr>
          <p:cNvGrpSpPr/>
          <p:nvPr/>
        </p:nvGrpSpPr>
        <p:grpSpPr>
          <a:xfrm>
            <a:off x="2363146" y="1111638"/>
            <a:ext cx="1359261" cy="601141"/>
            <a:chOff x="1716658" y="3429000"/>
            <a:chExt cx="1359261" cy="60114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D777F90-E707-3C99-E963-AE8D4D947DC7}"/>
                </a:ext>
              </a:extLst>
            </p:cNvPr>
            <p:cNvSpPr/>
            <p:nvPr/>
          </p:nvSpPr>
          <p:spPr>
            <a:xfrm>
              <a:off x="1716658" y="3429000"/>
              <a:ext cx="1359261" cy="601141"/>
            </a:xfrm>
            <a:prstGeom prst="roundRect">
              <a:avLst>
                <a:gd name="adj" fmla="val 5187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30FBB1-9D89-D7AB-55A3-3BA4887506B9}"/>
                </a:ext>
              </a:extLst>
            </p:cNvPr>
            <p:cNvSpPr txBox="1"/>
            <p:nvPr/>
          </p:nvSpPr>
          <p:spPr>
            <a:xfrm>
              <a:off x="1891342" y="3544904"/>
              <a:ext cx="1009892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Message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D1D0F0-E407-4ABB-3109-BCFEE32857B8}"/>
              </a:ext>
            </a:extLst>
          </p:cNvPr>
          <p:cNvGrpSpPr/>
          <p:nvPr/>
        </p:nvGrpSpPr>
        <p:grpSpPr>
          <a:xfrm>
            <a:off x="4582300" y="1097345"/>
            <a:ext cx="1359261" cy="629728"/>
            <a:chOff x="3080469" y="2073215"/>
            <a:chExt cx="1359261" cy="62972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1C37963-6B51-60C4-DA93-9DCCCBEBA5EE}"/>
                </a:ext>
              </a:extLst>
            </p:cNvPr>
            <p:cNvSpPr/>
            <p:nvPr/>
          </p:nvSpPr>
          <p:spPr>
            <a:xfrm>
              <a:off x="3080469" y="2073215"/>
              <a:ext cx="1359261" cy="629728"/>
            </a:xfrm>
            <a:prstGeom prst="roundRect">
              <a:avLst>
                <a:gd name="adj" fmla="val 84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7EDE52-4513-098B-E179-4E0CE41F0403}"/>
                </a:ext>
              </a:extLst>
            </p:cNvPr>
            <p:cNvSpPr txBox="1"/>
            <p:nvPr/>
          </p:nvSpPr>
          <p:spPr>
            <a:xfrm>
              <a:off x="3426514" y="2203413"/>
              <a:ext cx="667170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58061B-10C8-83EB-1AA5-D5A42616E452}"/>
              </a:ext>
            </a:extLst>
          </p:cNvPr>
          <p:cNvSpPr txBox="1"/>
          <p:nvPr/>
        </p:nvSpPr>
        <p:spPr>
          <a:xfrm>
            <a:off x="7060433" y="1227222"/>
            <a:ext cx="90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F54426-0C37-7D69-39E6-3638BE694B15}"/>
              </a:ext>
            </a:extLst>
          </p:cNvPr>
          <p:cNvGrpSpPr/>
          <p:nvPr/>
        </p:nvGrpSpPr>
        <p:grpSpPr>
          <a:xfrm>
            <a:off x="3282017" y="3606068"/>
            <a:ext cx="2005185" cy="1271211"/>
            <a:chOff x="1716658" y="3429000"/>
            <a:chExt cx="1359261" cy="60114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A8856A7-6C98-A0A3-33D1-2D88E2270B68}"/>
                </a:ext>
              </a:extLst>
            </p:cNvPr>
            <p:cNvSpPr/>
            <p:nvPr/>
          </p:nvSpPr>
          <p:spPr>
            <a:xfrm>
              <a:off x="1716658" y="3429000"/>
              <a:ext cx="1359261" cy="601141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B97275-D924-99FB-1890-582BC9F9BB4F}"/>
                </a:ext>
              </a:extLst>
            </p:cNvPr>
            <p:cNvSpPr txBox="1"/>
            <p:nvPr/>
          </p:nvSpPr>
          <p:spPr>
            <a:xfrm>
              <a:off x="1882283" y="3571137"/>
              <a:ext cx="1028008" cy="30564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EmailMessage</a:t>
              </a:r>
              <a:r>
                <a:rPr lang="en-US" dirty="0"/>
                <a:t> Command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D144B4-19A6-F798-DE95-034E21759DFD}"/>
              </a:ext>
            </a:extLst>
          </p:cNvPr>
          <p:cNvGrpSpPr/>
          <p:nvPr/>
        </p:nvGrpSpPr>
        <p:grpSpPr>
          <a:xfrm>
            <a:off x="5450596" y="3591774"/>
            <a:ext cx="1898320" cy="1271211"/>
            <a:chOff x="3080469" y="2073215"/>
            <a:chExt cx="1359261" cy="62972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96BBF9A-B7AC-E2E7-4E54-D92C4087E95E}"/>
                </a:ext>
              </a:extLst>
            </p:cNvPr>
            <p:cNvSpPr/>
            <p:nvPr/>
          </p:nvSpPr>
          <p:spPr>
            <a:xfrm>
              <a:off x="3080469" y="2073215"/>
              <a:ext cx="1359261" cy="62972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F54414-028B-296E-6618-6647AF523504}"/>
                </a:ext>
              </a:extLst>
            </p:cNvPr>
            <p:cNvSpPr txBox="1"/>
            <p:nvPr/>
          </p:nvSpPr>
          <p:spPr>
            <a:xfrm>
              <a:off x="3253491" y="2214040"/>
              <a:ext cx="1013216" cy="3201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SMSMessage</a:t>
              </a:r>
              <a:r>
                <a:rPr lang="en-US" dirty="0"/>
                <a:t> Command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BD98BA-74CC-2C3F-94E4-53CB6510912B}"/>
              </a:ext>
            </a:extLst>
          </p:cNvPr>
          <p:cNvGrpSpPr/>
          <p:nvPr/>
        </p:nvGrpSpPr>
        <p:grpSpPr>
          <a:xfrm>
            <a:off x="3940975" y="2582084"/>
            <a:ext cx="2405094" cy="629728"/>
            <a:chOff x="3080469" y="2073215"/>
            <a:chExt cx="1696983" cy="62972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68937C4-74BC-DAC1-82E5-1933F15E0C0A}"/>
                </a:ext>
              </a:extLst>
            </p:cNvPr>
            <p:cNvSpPr/>
            <p:nvPr/>
          </p:nvSpPr>
          <p:spPr>
            <a:xfrm>
              <a:off x="3080469" y="2073215"/>
              <a:ext cx="1696983" cy="62972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FE02C8-3685-AB1D-BD50-BDAD159B9207}"/>
                </a:ext>
              </a:extLst>
            </p:cNvPr>
            <p:cNvSpPr txBox="1"/>
            <p:nvPr/>
          </p:nvSpPr>
          <p:spPr>
            <a:xfrm>
              <a:off x="3237410" y="2220957"/>
              <a:ext cx="144331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IMessageCommand</a:t>
              </a:r>
              <a:endParaRPr lang="en-US" dirty="0"/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5BB052-884A-4AA9-AC18-CFF5CDA16398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284610" y="3211812"/>
            <a:ext cx="408160" cy="3942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324BF1-3F47-8A46-105E-50A764346728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5856037" y="3211812"/>
            <a:ext cx="543719" cy="3799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6D3E63-E461-9966-5A0E-B838E248D32B}"/>
              </a:ext>
            </a:extLst>
          </p:cNvPr>
          <p:cNvCxnSpPr>
            <a:stCxn id="8" idx="1"/>
            <a:endCxn id="2" idx="3"/>
          </p:cNvCxnSpPr>
          <p:nvPr/>
        </p:nvCxnSpPr>
        <p:spPr>
          <a:xfrm flipH="1">
            <a:off x="3722407" y="1412209"/>
            <a:ext cx="85989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7F54378-99E9-DED9-D7DD-75A12A9049C0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941561" y="1412209"/>
            <a:ext cx="9298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24423DAF-3698-392A-AE20-F8AC912E5BAF}"/>
              </a:ext>
            </a:extLst>
          </p:cNvPr>
          <p:cNvCxnSpPr>
            <a:stCxn id="9" idx="3"/>
            <a:endCxn id="10" idx="3"/>
          </p:cNvCxnSpPr>
          <p:nvPr/>
        </p:nvCxnSpPr>
        <p:spPr>
          <a:xfrm flipH="1">
            <a:off x="7512310" y="1412209"/>
            <a:ext cx="604190" cy="2335589"/>
          </a:xfrm>
          <a:prstGeom prst="bentConnector3">
            <a:avLst>
              <a:gd name="adj1" fmla="val -3783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464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">
            <a:extLst>
              <a:ext uri="{FF2B5EF4-FFF2-40B4-BE49-F238E27FC236}">
                <a16:creationId xmlns:a16="http://schemas.microsoft.com/office/drawing/2014/main" id="{32EF0A3C-B28D-EF15-483B-104BFD6C1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711" y="348791"/>
            <a:ext cx="6064577" cy="568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79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9AB7D-FDCC-5DDA-FDBB-1D9EA95FB06A}"/>
              </a:ext>
            </a:extLst>
          </p:cNvPr>
          <p:cNvSpPr txBox="1"/>
          <p:nvPr/>
        </p:nvSpPr>
        <p:spPr>
          <a:xfrm>
            <a:off x="3806890" y="2939143"/>
            <a:ext cx="1634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DEMO</a:t>
            </a:r>
          </a:p>
        </p:txBody>
      </p:sp>
    </p:spTree>
    <p:extLst>
      <p:ext uri="{BB962C8B-B14F-4D97-AF65-F5344CB8AC3E}">
        <p14:creationId xmlns:p14="http://schemas.microsoft.com/office/powerpoint/2010/main" val="3802418899"/>
      </p:ext>
    </p:extLst>
  </p:cSld>
  <p:clrMapOvr>
    <a:masterClrMapping/>
  </p:clrMapOvr>
</p:sld>
</file>

<file path=ppt/theme/theme1.xml><?xml version="1.0" encoding="utf-8"?>
<a:theme xmlns:a="http://schemas.openxmlformats.org/drawingml/2006/main" name="test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137F315008FA488CEB89468BC626D7" ma:contentTypeVersion="14" ma:contentTypeDescription="Create a new document." ma:contentTypeScope="" ma:versionID="12906def335d13cd3c9c5eb26f14a872">
  <xsd:schema xmlns:xsd="http://www.w3.org/2001/XMLSchema" xmlns:xs="http://www.w3.org/2001/XMLSchema" xmlns:p="http://schemas.microsoft.com/office/2006/metadata/properties" xmlns:ns3="333ce1fe-98aa-4222-b29e-5abe879321c6" xmlns:ns4="cad46656-000c-48e0-87bd-8d18bd981ca0" targetNamespace="http://schemas.microsoft.com/office/2006/metadata/properties" ma:root="true" ma:fieldsID="8e4ccf2d3a4592f214039ad067c5b01b" ns3:_="" ns4:_="">
    <xsd:import namespace="333ce1fe-98aa-4222-b29e-5abe879321c6"/>
    <xsd:import namespace="cad46656-000c-48e0-87bd-8d18bd981ca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3ce1fe-98aa-4222-b29e-5abe879321c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d46656-000c-48e0-87bd-8d18bd981c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5A9A57-F8C8-4F95-894E-5DB040FCA7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3ce1fe-98aa-4222-b29e-5abe879321c6"/>
    <ds:schemaRef ds:uri="cad46656-000c-48e0-87bd-8d18bd981c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BF30BA-F538-4775-9BF4-5AFBA46528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494686-489C-4F42-A592-CCC8907A1354}">
  <ds:schemaRefs>
    <ds:schemaRef ds:uri="http://www.w3.org/XML/1998/namespace"/>
    <ds:schemaRef ds:uri="333ce1fe-98aa-4222-b29e-5abe879321c6"/>
    <ds:schemaRef ds:uri="http://schemas.microsoft.com/office/2006/documentManagement/types"/>
    <ds:schemaRef ds:uri="cad46656-000c-48e0-87bd-8d18bd981ca0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3028</TotalTime>
  <Words>387</Words>
  <Application>Microsoft Office PowerPoint</Application>
  <PresentationFormat>Widescreen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Verdana</vt:lpstr>
      <vt:lpstr>Calibri</vt:lpstr>
      <vt:lpstr>Arial</vt:lpstr>
      <vt:lpstr>Calibri Light</vt:lpstr>
      <vt:lpstr>Symbol</vt:lpstr>
      <vt:lpstr>Courier New</vt:lpstr>
      <vt:lpstr>test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Pavel Purlantov</cp:lastModifiedBy>
  <cp:revision>47</cp:revision>
  <dcterms:created xsi:type="dcterms:W3CDTF">2021-04-20T07:02:23Z</dcterms:created>
  <dcterms:modified xsi:type="dcterms:W3CDTF">2022-09-10T22:03:32Z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0x01010023137F315008FA488CEB89468BC626D7</vt:lpwstr>
  </property>
</Properties>
</file>